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E19A-35C8-4BA3-A0DF-4167A8620C1E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015AA-EA58-4F43-89AB-207119A7C09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u="sng" dirty="0" smtClean="0"/>
              <a:t>WATER MANAGEMENT SCHOOL</a:t>
            </a:r>
            <a:br>
              <a:rPr lang="en-US" sz="2700" b="1" u="sng" dirty="0" smtClean="0"/>
            </a:br>
            <a:r>
              <a:rPr lang="en-US" sz="2700" b="1" dirty="0" smtClean="0"/>
              <a:t>1° International Training Course</a:t>
            </a:r>
            <a:br>
              <a:rPr lang="en-US" sz="2700" b="1" dirty="0" smtClean="0"/>
            </a:br>
            <a:r>
              <a:rPr lang="en-US" sz="2700" b="1" dirty="0" smtClean="0"/>
              <a:t>URBAN WATER RESOURCES MANAGEMENT  for AFRICA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n-US" sz="2000" b="1" dirty="0" smtClean="0"/>
              <a:t>Rome, Link Campus University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en-US" sz="2000" b="1" dirty="0" smtClean="0"/>
              <a:t>22 January – 2 February 2018</a:t>
            </a:r>
            <a:endParaRPr lang="it-IT" sz="2000" dirty="0"/>
          </a:p>
        </p:txBody>
      </p:sp>
      <p:pic>
        <p:nvPicPr>
          <p:cNvPr id="11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4664"/>
            <a:ext cx="1557139" cy="101250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2" name="Immagin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45224"/>
            <a:ext cx="1584176" cy="929258"/>
          </a:xfrm>
          <a:prstGeom prst="rect">
            <a:avLst/>
          </a:prstGeom>
          <a:noFill/>
        </p:spPr>
      </p:pic>
      <p:pic>
        <p:nvPicPr>
          <p:cNvPr id="13" name="Picture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05264"/>
            <a:ext cx="809625" cy="466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4" name="Rettangolo 13"/>
          <p:cNvSpPr/>
          <p:nvPr/>
        </p:nvSpPr>
        <p:spPr>
          <a:xfrm>
            <a:off x="5508104" y="5877272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 err="1" smtClean="0"/>
              <a:t>I</a:t>
            </a:r>
            <a:r>
              <a:rPr lang="it-IT" sz="1100" b="1" i="1" dirty="0" err="1" smtClean="0">
                <a:solidFill>
                  <a:schemeClr val="tx1"/>
                </a:solidFill>
              </a:rPr>
              <a:t>in</a:t>
            </a:r>
            <a:r>
              <a:rPr lang="it-IT" sz="1100" b="1" i="1" dirty="0" smtClean="0">
                <a:solidFill>
                  <a:schemeClr val="tx1"/>
                </a:solidFill>
              </a:rPr>
              <a:t>  </a:t>
            </a:r>
            <a:r>
              <a:rPr lang="it-IT" sz="1100" b="1" i="1" dirty="0" err="1" smtClean="0">
                <a:solidFill>
                  <a:schemeClr val="tx1"/>
                </a:solidFill>
              </a:rPr>
              <a:t>collaboration</a:t>
            </a:r>
            <a:r>
              <a:rPr lang="it-IT" sz="1100" b="1" i="1" dirty="0" smtClean="0">
                <a:solidFill>
                  <a:schemeClr val="tx1"/>
                </a:solidFill>
              </a:rPr>
              <a:t>  </a:t>
            </a:r>
            <a:r>
              <a:rPr lang="it-IT" sz="1100" b="1" i="1" dirty="0" err="1" smtClean="0">
                <a:solidFill>
                  <a:schemeClr val="tx1"/>
                </a:solidFill>
              </a:rPr>
              <a:t>with</a:t>
            </a:r>
            <a:endParaRPr lang="it-IT" b="1" i="1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</a:rPr>
              <a:t>Programme</a:t>
            </a:r>
            <a:endParaRPr lang="en-US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4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55655"/>
              </p:ext>
            </p:extLst>
          </p:nvPr>
        </p:nvGraphicFramePr>
        <p:xfrm>
          <a:off x="539552" y="188640"/>
          <a:ext cx="8208912" cy="6371037"/>
        </p:xfrm>
        <a:graphic>
          <a:graphicData uri="http://schemas.openxmlformats.org/drawingml/2006/table">
            <a:tbl>
              <a:tblPr/>
              <a:tblGrid>
                <a:gridCol w="1297150"/>
                <a:gridCol w="1193192"/>
                <a:gridCol w="737880"/>
                <a:gridCol w="922350"/>
                <a:gridCol w="4058340"/>
              </a:tblGrid>
              <a:tr h="62354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latin typeface="Calibri"/>
                          <a:ea typeface="Calibri"/>
                          <a:cs typeface="Times New Roman"/>
                        </a:rPr>
                        <a:t>Monday</a:t>
                      </a:r>
                      <a:r>
                        <a:rPr lang="it-IT" sz="1400" b="1" dirty="0">
                          <a:latin typeface="Calibri"/>
                          <a:ea typeface="Calibri"/>
                          <a:cs typeface="Times New Roman"/>
                        </a:rPr>
                        <a:t> 22 JANUARY</a:t>
                      </a: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libri"/>
                          <a:ea typeface="Calibri"/>
                          <a:cs typeface="Times New Roman"/>
                        </a:rPr>
                        <a:t>9,30 - 10,00 </a:t>
                      </a: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OPENING SESSION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u="sng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WELCOME ADDRESS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235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– 10,15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COURSE PRESENTATION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6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10,30 – 13-00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SUSTAINABLE DEVELOPMENT and WATER RESOURCES MANAGEMENT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6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16,15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Competences, Participants skills, expectations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146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16,30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INSTITUTIONAL ADDRESS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The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commitment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for Africa of the Italian Ministry of Foreign Affairs and International Cooperation 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6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Tuesday 23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–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WATER CONFLICTS and CONFLICTS MANAGEMENT BACK-GROUND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6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14,30 -17,30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WATER RESOURCES: RIGHTS OR NEED?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Wednesday 24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INTEGRATED URBAN WATER RESOURCES MANAGEMENT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174625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Calibri"/>
                        </a:rPr>
                        <a:t>New </a:t>
                      </a: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technology for monitoring water losses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Water saving, wastewater reuse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Improved policy, regulatory and institutional frameworks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Security Management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1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25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Thursday 25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Friday 26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1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Saturday 27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Sharing of 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Experience – Common Work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1" marR="46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31755"/>
              </p:ext>
            </p:extLst>
          </p:nvPr>
        </p:nvGraphicFramePr>
        <p:xfrm>
          <a:off x="971599" y="260649"/>
          <a:ext cx="7704859" cy="6301387"/>
        </p:xfrm>
        <a:graphic>
          <a:graphicData uri="http://schemas.openxmlformats.org/drawingml/2006/table">
            <a:tbl>
              <a:tblPr/>
              <a:tblGrid>
                <a:gridCol w="1022769"/>
                <a:gridCol w="954584"/>
                <a:gridCol w="5727506"/>
              </a:tblGrid>
              <a:tr h="280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Sunday 28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Free day – Visit of Rome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138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Monday 29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Water </a:t>
                      </a:r>
                      <a:r>
                        <a:rPr lang="it-IT" sz="1400" b="1" dirty="0" err="1" smtClean="0">
                          <a:latin typeface="Calibri"/>
                          <a:ea typeface="Calibri"/>
                          <a:cs typeface="Times New Roman"/>
                        </a:rPr>
                        <a:t>works</a:t>
                      </a: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 - Network </a:t>
                      </a:r>
                      <a:r>
                        <a:rPr lang="it-IT" sz="1400" b="1" dirty="0" err="1" smtClean="0">
                          <a:latin typeface="Calibri"/>
                          <a:ea typeface="Calibri"/>
                          <a:cs typeface="Times New Roman"/>
                        </a:rPr>
                        <a:t>monitoring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8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noProof="0" dirty="0" smtClean="0"/>
                        <a:t>Water losses monitoring technologies </a:t>
                      </a:r>
                      <a:endParaRPr lang="en-US" sz="1400" b="1" noProof="0" dirty="0"/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9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Calibri"/>
                          <a:cs typeface="Times New Roman"/>
                        </a:rPr>
                        <a:t>14,30 -17,30 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Participation, consumers and transparent management</a:t>
                      </a:r>
                      <a:endParaRPr lang="it-IT" dirty="0"/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Tuesday 30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Meeting </a:t>
                      </a: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with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 ACEA – </a:t>
                      </a: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Rome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 Water </a:t>
                      </a: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Managing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 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Visit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</a:rPr>
                        <a:t>Plants</a:t>
                      </a:r>
                      <a:endParaRPr lang="it-IT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98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Wenesday 31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6670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Management </a:t>
                      </a:r>
                      <a:r>
                        <a:rPr lang="en-GB" sz="1400" b="1" dirty="0">
                          <a:latin typeface="Calibri"/>
                          <a:ea typeface="Calibri"/>
                          <a:cs typeface="Times New Roman"/>
                        </a:rPr>
                        <a:t>of Water and </a:t>
                      </a: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Wastewater </a:t>
                      </a:r>
                      <a:r>
                        <a:rPr lang="en-GB" sz="1400" b="1" dirty="0">
                          <a:latin typeface="Calibri"/>
                          <a:ea typeface="Calibri"/>
                          <a:cs typeface="Times New Roman"/>
                        </a:rPr>
                        <a:t>treatment  </a:t>
                      </a:r>
                      <a:endParaRPr lang="en-GB" sz="1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670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Times New Roman"/>
                        </a:rPr>
                        <a:t>Rate policies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3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683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Thursday 1 February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10,00  - 13,00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400" b="1" dirty="0" smtClean="0">
                          <a:latin typeface="+mn-lt"/>
                          <a:ea typeface="Calibri"/>
                          <a:cs typeface="Calibri"/>
                        </a:rPr>
                        <a:t>Water saving, wastewater reuse</a:t>
                      </a:r>
                      <a:endParaRPr lang="it-IT" sz="1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Hydrogeological risk management</a:t>
                      </a: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25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14,30 – 17,30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 sz="1400" b="1" dirty="0"/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Friday 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CLOSING SESSION  </a:t>
                      </a:r>
                      <a:r>
                        <a:rPr lang="en-US" sz="1200" b="1" noProof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9,30 – 12,00)</a:t>
                      </a:r>
                      <a:endParaRPr lang="it-IT" sz="1200" b="1" dirty="0" smtClean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Towards “2030 U.N. SUSTAINABLE GOALS”</a:t>
                      </a:r>
                      <a:r>
                        <a:rPr lang="en-US" sz="100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20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Water's Sustainable and Responsible </a:t>
                      </a:r>
                      <a:r>
                        <a:rPr lang="en-US" sz="120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Management.</a:t>
                      </a:r>
                      <a:r>
                        <a:rPr lang="en-US" sz="1200" baseline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Contributions </a:t>
                      </a:r>
                      <a:r>
                        <a:rPr lang="en-US" sz="1200" b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of </a:t>
                      </a:r>
                      <a:r>
                        <a:rPr lang="en-US" sz="1200" b="1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V. </a:t>
                      </a:r>
                      <a:r>
                        <a:rPr lang="en-US" sz="1200" b="1" noProof="0" dirty="0" err="1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Scotti</a:t>
                      </a:r>
                      <a:r>
                        <a:rPr lang="en-US" sz="1200" b="1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200" b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Link Campus University</a:t>
                      </a:r>
                      <a:r>
                        <a:rPr lang="en-US" sz="1200" b="1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;  C.M. </a:t>
                      </a:r>
                      <a:r>
                        <a:rPr lang="en-US" sz="1200" b="1" noProof="0" dirty="0" err="1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Medaglia</a:t>
                      </a:r>
                      <a:r>
                        <a:rPr lang="en-US" sz="1200" b="1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20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Ministry of Environment, </a:t>
                      </a:r>
                      <a:r>
                        <a:rPr lang="en-US" sz="1200" b="1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M.</a:t>
                      </a:r>
                      <a:r>
                        <a:rPr lang="en-US" sz="1200" b="1" baseline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b="1" baseline="0" noProof="0" dirty="0" err="1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Melani</a:t>
                      </a:r>
                      <a:r>
                        <a:rPr lang="en-US" sz="1200" b="1" baseline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b="0" baseline="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Link Campus University</a:t>
                      </a:r>
                      <a:r>
                        <a:rPr lang="en-US" sz="1200" noProof="0" dirty="0" smtClean="0">
                          <a:solidFill>
                            <a:srgbClr val="222222"/>
                          </a:solidFill>
                          <a:latin typeface="+mn-lt"/>
                          <a:ea typeface="Calibri"/>
                          <a:cs typeface="Arial"/>
                        </a:rPr>
                        <a:t>.</a:t>
                      </a:r>
                      <a:endParaRPr lang="en-US" sz="1200" noProof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Certificate Ceremony </a:t>
                      </a:r>
                      <a:r>
                        <a:rPr lang="en-US" sz="1050" b="1" i="1" noProof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(African Ambassadors have</a:t>
                      </a:r>
                      <a:r>
                        <a:rPr lang="en-US" sz="1050" b="1" i="1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been invited)</a:t>
                      </a:r>
                      <a:r>
                        <a:rPr lang="en-US" sz="1200" b="1" i="1" noProof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endParaRPr lang="en-US" sz="1000" b="1" noProof="0" dirty="0" smtClean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279</Words>
  <Application>Microsoft Office PowerPoint</Application>
  <PresentationFormat>Presentazione su schermo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WATER MANAGEMENT SCHOOL 1° International Training Course URBAN WATER RESOURCES MANAGEMENT  for AFRICA Rome, Link Campus University 22 January – 2 February 2018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Zandri</dc:creator>
  <cp:lastModifiedBy>Valentina Caferri</cp:lastModifiedBy>
  <cp:revision>28</cp:revision>
  <dcterms:created xsi:type="dcterms:W3CDTF">2018-01-22T10:04:58Z</dcterms:created>
  <dcterms:modified xsi:type="dcterms:W3CDTF">2018-07-26T15:29:56Z</dcterms:modified>
</cp:coreProperties>
</file>